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  <p:sldId id="271" r:id="rId5"/>
    <p:sldId id="258" r:id="rId6"/>
    <p:sldId id="259" r:id="rId7"/>
    <p:sldId id="263" r:id="rId8"/>
    <p:sldId id="260" r:id="rId9"/>
    <p:sldId id="261" r:id="rId10"/>
    <p:sldId id="264" r:id="rId11"/>
    <p:sldId id="266" r:id="rId12"/>
    <p:sldId id="265" r:id="rId13"/>
    <p:sldId id="272" r:id="rId14"/>
    <p:sldId id="273" r:id="rId15"/>
    <p:sldId id="274" r:id="rId16"/>
    <p:sldId id="267" r:id="rId17"/>
    <p:sldId id="275" r:id="rId18"/>
    <p:sldId id="276" r:id="rId19"/>
    <p:sldId id="277" r:id="rId20"/>
    <p:sldId id="278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dish, Dawn" initials="BD" lastIdx="1" clrIdx="0">
    <p:extLst>
      <p:ext uri="{19B8F6BF-5375-455C-9EA6-DF929625EA0E}">
        <p15:presenceInfo xmlns:p15="http://schemas.microsoft.com/office/powerpoint/2012/main" userId="Bowdish, Da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C196-80CF-458F-9180-E10284CB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otham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15306-F2EC-4D86-A3B2-CC2BC50C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otham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5628-4DA0-43C9-8F23-C2955E19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1B00D-836A-4B80-A2E0-B6F0AE94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70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363F-7C68-466D-B212-AFB86433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3778C-960D-4B9E-B163-4A216467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EAEC-8C37-4597-AEE7-610B573B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B43A5-2465-4DAA-9A02-A06EAE07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63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3B222-A4EF-4C5D-BE09-82AF5E596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3439F-A0D4-449D-B3FE-40683D60D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D506-B193-49E2-8DF8-CFD6016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F9B7-A142-4AAD-94A7-CF27CFC7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27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8090-170C-4865-BAA1-235FB0AB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D156-1C4F-4F17-AB88-5B936563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752475"/>
            <a:ext cx="10515600" cy="435133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  <a:lvl3pPr marL="1257300" indent="-342900">
              <a:buFontTx/>
              <a:buBlip>
                <a:blip r:embed="rId2"/>
              </a:buBlip>
              <a:defRPr/>
            </a:lvl3pPr>
            <a:lvl4pPr marL="1657350" indent="-285750">
              <a:buFontTx/>
              <a:buBlip>
                <a:blip r:embed="rId2"/>
              </a:buBlip>
              <a:defRPr/>
            </a:lvl4pPr>
            <a:lvl5pPr marL="2114550" indent="-2857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E9230-8D16-4A5C-8FB5-5AD78679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09CF-F4A9-46C1-9928-E6C7496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21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48B3-FCAA-4548-8BCE-4244D1F2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352E-2BB2-4B5E-A76E-4773B7B1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96D6D-0781-45BD-A683-A7811CB8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90D98-45EB-4393-BE20-27D952E6BEB9}" type="datetimeFigureOut">
              <a:rPr lang="en-CA" smtClean="0"/>
              <a:t>2020-09-05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5DB9-F94C-48B1-A775-7A729A7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4085-4794-4E56-9E1C-3172F8E2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5B6F-23EF-4946-8873-32B6EE8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4BC1-C34D-409C-8B74-BA2BB5EC7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A3D40-69BB-4FF4-AF55-7E4B58DD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602AC-FB0C-48D3-A21F-7B9B9A7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A173C-6593-4D85-8613-B71404AE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4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F015-18E3-45BF-A5EA-D8939743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E0EA-16E3-4577-AA65-FD6DB3FF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4061E-6FCF-4516-AC5A-9E428BE4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37F-4FE3-4421-9B46-4E6E65D76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EFAB8-AD90-4BEB-BBE5-E6E98AEAB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58355-7F3C-4DF7-A0B5-9AB34BB9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64465-C8B1-498E-8C2D-C38D7C3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8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C82-B96D-4164-BC0A-1E20B35E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D4F35-B418-41E3-87E9-D74D032C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FD10-6F36-4C66-9D21-5D93AB78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52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D4376-E14E-4452-93F4-D9E29425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E0D66-9325-4475-AA66-6272C7ED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9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F784-14A8-4468-82B6-CB593FAA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CC5-1BA7-4664-95D6-B28A7DBB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D407F-5E7C-4103-94DE-ADAFB5641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0AC0-D53F-439B-975E-5197FD53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15A36-A330-4382-95FA-86FA307D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22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D3D2-0465-495E-91C3-0784E5DA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EDE89-763E-42EB-AA4A-7AA51A64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AA3C8-EB83-4A09-9137-664C535C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5F13-7713-4E88-BB2F-96C6340B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9FB9-5B4D-4758-85B9-8443EF03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7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BD3D9-C68D-4283-9A67-C3A79C83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D80C-CE45-4FE8-BD13-D5B08275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2D46-8641-404B-AEFE-EA8D94E01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388C8-42B1-41E4-9526-DB84D8A00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09FE43-FF85-4D07-847A-08B5718A7A18}"/>
              </a:ext>
            </a:extLst>
          </p:cNvPr>
          <p:cNvGrpSpPr/>
          <p:nvPr userDrawn="1"/>
        </p:nvGrpSpPr>
        <p:grpSpPr>
          <a:xfrm>
            <a:off x="1" y="6063429"/>
            <a:ext cx="5348654" cy="825501"/>
            <a:chOff x="1" y="6063429"/>
            <a:chExt cx="5348654" cy="8255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6D81FF-8349-4AD3-91CC-CB366A946568}"/>
                </a:ext>
              </a:extLst>
            </p:cNvPr>
            <p:cNvSpPr/>
            <p:nvPr userDrawn="1"/>
          </p:nvSpPr>
          <p:spPr>
            <a:xfrm>
              <a:off x="1" y="6063430"/>
              <a:ext cx="4813300" cy="825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9778771-2E82-4650-939D-9CB3C918A2E7}"/>
                </a:ext>
              </a:extLst>
            </p:cNvPr>
            <p:cNvSpPr/>
            <p:nvPr userDrawn="1"/>
          </p:nvSpPr>
          <p:spPr>
            <a:xfrm rot="10800000" flipH="1">
              <a:off x="4785947" y="6063429"/>
              <a:ext cx="562708" cy="82549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D2E631-7F70-4EBB-9675-59CD9B2C2E43}"/>
              </a:ext>
            </a:extLst>
          </p:cNvPr>
          <p:cNvGrpSpPr/>
          <p:nvPr userDrawn="1"/>
        </p:nvGrpSpPr>
        <p:grpSpPr>
          <a:xfrm>
            <a:off x="4997644" y="6039450"/>
            <a:ext cx="7194356" cy="818550"/>
            <a:chOff x="4997644" y="6039450"/>
            <a:chExt cx="7194356" cy="818550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B73349E6-0FC4-4EE9-B85F-F470CB7F7E1C}"/>
                </a:ext>
              </a:extLst>
            </p:cNvPr>
            <p:cNvSpPr/>
            <p:nvPr userDrawn="1"/>
          </p:nvSpPr>
          <p:spPr>
            <a:xfrm flipH="1">
              <a:off x="4997644" y="6039450"/>
              <a:ext cx="562708" cy="81855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988E53-C3ED-4097-9FB0-9397DB07E975}"/>
                </a:ext>
              </a:extLst>
            </p:cNvPr>
            <p:cNvSpPr/>
            <p:nvPr userDrawn="1"/>
          </p:nvSpPr>
          <p:spPr>
            <a:xfrm>
              <a:off x="5557958" y="6039450"/>
              <a:ext cx="6634042" cy="816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DC648060-09BF-4EC2-8B8B-F5780EE092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9" y="6171070"/>
            <a:ext cx="4421847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Gotham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Gotham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full/10.1098/rsif.2013.0560" TargetMode="External"/><Relationship Id="rId2" Type="http://schemas.openxmlformats.org/officeDocument/2006/relationships/hyperlink" Target="https://royalsocietypublishing.org/doi/abs/10.1098/rsif.2013.056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globalhealth.washington.edu/sites/default/files/COVID-19%20Schools%20Summary%20%28updated%29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807/1560-7917.ES.2020.25.21.200090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807/1560-7917.ES.2020.25.21.200090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49DA-7979-42C8-A8C0-D32FFA683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79" y="406400"/>
            <a:ext cx="9144000" cy="2387600"/>
          </a:xfrm>
        </p:spPr>
        <p:txBody>
          <a:bodyPr/>
          <a:lstStyle/>
          <a:p>
            <a:r>
              <a:rPr lang="en-CA" dirty="0"/>
              <a:t>COVID-19/SARS-CoV-2 &amp; back to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2D294-682B-4B2C-8C8F-4FA52E6D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September 3, 2020</a:t>
            </a:r>
          </a:p>
          <a:p>
            <a:r>
              <a:rPr lang="en-CA" sz="2000" dirty="0">
                <a:solidFill>
                  <a:schemeClr val="tx2"/>
                </a:solidFill>
                <a:latin typeface="GothamMedium" pitchFamily="50" charset="0"/>
              </a:rPr>
              <a:t>Dr. Dawn Bowdish, PhD</a:t>
            </a:r>
          </a:p>
          <a:p>
            <a:r>
              <a:rPr lang="en-CA" sz="2000" dirty="0">
                <a:solidFill>
                  <a:schemeClr val="tx2"/>
                </a:solidFill>
              </a:rPr>
              <a:t>Canada Research Chair in Aging &amp; Immunity</a:t>
            </a:r>
            <a:endParaRPr lang="en-CA" sz="2000" dirty="0">
              <a:solidFill>
                <a:schemeClr val="tx2"/>
              </a:solidFill>
              <a:latin typeface="GothamBook" pitchFamily="50" charset="0"/>
            </a:endParaRP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McMaster University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bowdish@mcmaster.ca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www.bowdish.ca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     Twitter &amp; Instagram: @MsMacrophage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      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5493E7-97A3-4B4A-B099-E2A45E98301A}"/>
              </a:ext>
            </a:extLst>
          </p:cNvPr>
          <p:cNvSpPr txBox="1">
            <a:spLocks/>
          </p:cNvSpPr>
          <p:nvPr/>
        </p:nvSpPr>
        <p:spPr>
          <a:xfrm>
            <a:off x="6847367" y="6306252"/>
            <a:ext cx="3820633" cy="349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amBook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2"/>
                </a:solidFill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41074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A9F79F-B01D-44AD-B127-DEFEB52AF34A}"/>
              </a:ext>
            </a:extLst>
          </p:cNvPr>
          <p:cNvSpPr txBox="1"/>
          <p:nvPr/>
        </p:nvSpPr>
        <p:spPr>
          <a:xfrm>
            <a:off x="1677725" y="95415"/>
            <a:ext cx="2120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Coughing/</a:t>
            </a:r>
          </a:p>
          <a:p>
            <a:r>
              <a:rPr lang="en-CA" sz="2800" dirty="0">
                <a:latin typeface="GothamMedium" pitchFamily="50" charset="0"/>
              </a:rPr>
              <a:t>Sneezing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BDB75-3207-4A8D-A6E3-E4B7DCC1E2CB}"/>
              </a:ext>
            </a:extLst>
          </p:cNvPr>
          <p:cNvSpPr txBox="1"/>
          <p:nvPr/>
        </p:nvSpPr>
        <p:spPr>
          <a:xfrm>
            <a:off x="4279121" y="15092"/>
            <a:ext cx="1808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Singing/</a:t>
            </a:r>
          </a:p>
          <a:p>
            <a:r>
              <a:rPr lang="en-CA" sz="2800" dirty="0">
                <a:latin typeface="GothamMedium" pitchFamily="50" charset="0"/>
              </a:rPr>
              <a:t>Shouting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8F5FA-89DE-4E8D-960F-52C09956ECBD}"/>
              </a:ext>
            </a:extLst>
          </p:cNvPr>
          <p:cNvSpPr txBox="1"/>
          <p:nvPr/>
        </p:nvSpPr>
        <p:spPr>
          <a:xfrm>
            <a:off x="6915405" y="445979"/>
            <a:ext cx="14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Talking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D9602-AA38-41B8-8A94-C68C17B80F94}"/>
              </a:ext>
            </a:extLst>
          </p:cNvPr>
          <p:cNvSpPr txBox="1"/>
          <p:nvPr/>
        </p:nvSpPr>
        <p:spPr>
          <a:xfrm>
            <a:off x="9381634" y="445979"/>
            <a:ext cx="19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Breathing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50DC0D-454F-447B-81F3-CEC517C0E31D}"/>
              </a:ext>
            </a:extLst>
          </p:cNvPr>
          <p:cNvGrpSpPr/>
          <p:nvPr/>
        </p:nvGrpSpPr>
        <p:grpSpPr>
          <a:xfrm>
            <a:off x="1122650" y="-186522"/>
            <a:ext cx="9929958" cy="6249777"/>
            <a:chOff x="1241686" y="-340170"/>
            <a:chExt cx="9929958" cy="6249777"/>
          </a:xfrm>
        </p:grpSpPr>
        <p:pic>
          <p:nvPicPr>
            <p:cNvPr id="3" name="Picture 2" descr="A picture containing lit, light, dark, sitting&#10;&#10;Description automatically generated">
              <a:extLst>
                <a:ext uri="{FF2B5EF4-FFF2-40B4-BE49-F238E27FC236}">
                  <a16:creationId xmlns:a16="http://schemas.microsoft.com/office/drawing/2014/main" id="{4EB7E5B1-7493-4BE3-9CB4-4CB6FC5BC8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2"/>
            <a:stretch/>
          </p:blipFill>
          <p:spPr>
            <a:xfrm>
              <a:off x="1241686" y="-340170"/>
              <a:ext cx="9929958" cy="570108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F59322-6BCE-484E-9191-7030BE0657D9}"/>
                </a:ext>
              </a:extLst>
            </p:cNvPr>
            <p:cNvSpPr txBox="1"/>
            <p:nvPr/>
          </p:nvSpPr>
          <p:spPr>
            <a:xfrm>
              <a:off x="3060739" y="5378436"/>
              <a:ext cx="1951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latin typeface="GothamMedium" pitchFamily="50" charset="0"/>
                </a:rPr>
                <a:t>5 – 15 min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1389F6-F3C3-4ECA-8B15-664675803D11}"/>
                </a:ext>
              </a:extLst>
            </p:cNvPr>
            <p:cNvSpPr txBox="1"/>
            <p:nvPr/>
          </p:nvSpPr>
          <p:spPr>
            <a:xfrm>
              <a:off x="7060940" y="5378436"/>
              <a:ext cx="1426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latin typeface="GothamMedium" pitchFamily="50" charset="0"/>
                </a:rPr>
                <a:t>45 min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453D62-933D-499F-BE7D-4AF1A6E3DE5B}"/>
                </a:ext>
              </a:extLst>
            </p:cNvPr>
            <p:cNvSpPr txBox="1"/>
            <p:nvPr/>
          </p:nvSpPr>
          <p:spPr>
            <a:xfrm>
              <a:off x="9462352" y="5386387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latin typeface="GothamMedium" pitchFamily="50" charset="0"/>
                </a:rPr>
                <a:t>45 min+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F955F1-DC2C-4462-BA32-74CA04059BC9}"/>
              </a:ext>
            </a:extLst>
          </p:cNvPr>
          <p:cNvSpPr txBox="1"/>
          <p:nvPr/>
        </p:nvSpPr>
        <p:spPr>
          <a:xfrm>
            <a:off x="1616148" y="2222205"/>
            <a:ext cx="298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tx2"/>
                </a:solidFill>
                <a:latin typeface="GothamBold" pitchFamily="50" charset="0"/>
              </a:rPr>
              <a:t>Symptomatic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C7618-3C91-4CE1-8293-C687AD7F1C98}"/>
              </a:ext>
            </a:extLst>
          </p:cNvPr>
          <p:cNvSpPr txBox="1"/>
          <p:nvPr/>
        </p:nvSpPr>
        <p:spPr>
          <a:xfrm>
            <a:off x="7666094" y="2242359"/>
            <a:ext cx="298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tx2"/>
                </a:solidFill>
                <a:latin typeface="GothamBold" pitchFamily="50" charset="0"/>
              </a:rPr>
              <a:t>Asymptomatic</a:t>
            </a:r>
          </a:p>
        </p:txBody>
      </p:sp>
    </p:spTree>
    <p:extLst>
      <p:ext uri="{BB962C8B-B14F-4D97-AF65-F5344CB8AC3E}">
        <p14:creationId xmlns:p14="http://schemas.microsoft.com/office/powerpoint/2010/main" val="377056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98864-C893-4F5B-A971-1C6E626C80D1}"/>
              </a:ext>
            </a:extLst>
          </p:cNvPr>
          <p:cNvSpPr/>
          <p:nvPr/>
        </p:nvSpPr>
        <p:spPr>
          <a:xfrm>
            <a:off x="4763387" y="552893"/>
            <a:ext cx="7336464" cy="516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3FDB2-F903-40CD-9444-6805D5F5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GothamMedium" pitchFamily="50" charset="0"/>
              </a:rPr>
              <a:t>Symptoms – adults vs kids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823E5-D674-4955-83A4-42F66161D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23598" cy="3811588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endParaRPr lang="en-CA" sz="2800" dirty="0"/>
          </a:p>
          <a:p>
            <a:pPr marL="285750" indent="-285750">
              <a:buBlip>
                <a:blip r:embed="rId2"/>
              </a:buBlip>
            </a:pPr>
            <a:r>
              <a:rPr lang="en-CA" sz="2800" dirty="0"/>
              <a:t>Up to 90% of kids may be missed because their symptoms are mild!</a:t>
            </a:r>
          </a:p>
          <a:p>
            <a:endParaRPr lang="en-C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72D11-CBE8-4988-8E47-93546BB92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05" y="661263"/>
            <a:ext cx="7180904" cy="4950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03FAC-8296-4B7F-B4CF-A8C18FDEE73F}"/>
              </a:ext>
            </a:extLst>
          </p:cNvPr>
          <p:cNvSpPr txBox="1"/>
          <p:nvPr/>
        </p:nvSpPr>
        <p:spPr>
          <a:xfrm>
            <a:off x="5552151" y="6071192"/>
            <a:ext cx="658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Han MS, et al. Clinical Characteristics and Viral RNA Detection in Children With Coronavirus Disease 2019 in the Republic of Korea. JAMA Pediatrics. doi:10.1001/jamapediatrics.2020.3988</a:t>
            </a:r>
          </a:p>
        </p:txBody>
      </p:sp>
    </p:spTree>
    <p:extLst>
      <p:ext uri="{BB962C8B-B14F-4D97-AF65-F5344CB8AC3E}">
        <p14:creationId xmlns:p14="http://schemas.microsoft.com/office/powerpoint/2010/main" val="73479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F3E4FF-8F23-4786-9BF8-9A74B220326D}"/>
              </a:ext>
            </a:extLst>
          </p:cNvPr>
          <p:cNvSpPr txBox="1"/>
          <p:nvPr/>
        </p:nvSpPr>
        <p:spPr>
          <a:xfrm>
            <a:off x="666816" y="654016"/>
            <a:ext cx="2984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tx2"/>
                </a:solidFill>
                <a:latin typeface="GothamBold" pitchFamily="50" charset="0"/>
              </a:rPr>
              <a:t>Most common</a:t>
            </a:r>
          </a:p>
          <a:p>
            <a:pPr algn="ctr"/>
            <a:r>
              <a:rPr lang="en-CA" sz="2800" dirty="0">
                <a:solidFill>
                  <a:schemeClr val="tx2"/>
                </a:solidFill>
                <a:latin typeface="GothamMedium" pitchFamily="50" charset="0"/>
              </a:rPr>
              <a:t>1 in 3 kids had; 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Mild fever (37.5-&lt;38˚C)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Cough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Sputum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521BD-2006-40F7-BEC9-5CDE1A325340}"/>
              </a:ext>
            </a:extLst>
          </p:cNvPr>
          <p:cNvSpPr txBox="1"/>
          <p:nvPr/>
        </p:nvSpPr>
        <p:spPr>
          <a:xfrm>
            <a:off x="4169890" y="583681"/>
            <a:ext cx="29845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tx2"/>
                </a:solidFill>
                <a:latin typeface="GothamBold" pitchFamily="50" charset="0"/>
              </a:rPr>
              <a:t>Common</a:t>
            </a:r>
          </a:p>
          <a:p>
            <a:pPr algn="ctr"/>
            <a:r>
              <a:rPr lang="en-CA" sz="2800" dirty="0">
                <a:solidFill>
                  <a:schemeClr val="tx2"/>
                </a:solidFill>
                <a:latin typeface="GothamMedium" pitchFamily="50" charset="0"/>
              </a:rPr>
              <a:t>1 in 4 kids had; 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High fever (</a:t>
            </a:r>
            <a:r>
              <a:rPr lang="en-CA" sz="2800" dirty="0">
                <a:solidFill>
                  <a:schemeClr val="tx2"/>
                </a:solidFill>
                <a:latin typeface="GothamBook" pitchFamily="50" charset="0"/>
                <a:cs typeface="Arial" panose="020B0604020202020204" pitchFamily="34" charset="0"/>
              </a:rPr>
              <a:t>≥</a:t>
            </a: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38˚C)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Runny nose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Sore throat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CF32F-C305-403A-AD63-612E0E2639DE}"/>
              </a:ext>
            </a:extLst>
          </p:cNvPr>
          <p:cNvSpPr txBox="1"/>
          <p:nvPr/>
        </p:nvSpPr>
        <p:spPr>
          <a:xfrm>
            <a:off x="7672964" y="654016"/>
            <a:ext cx="2984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tx2"/>
                </a:solidFill>
                <a:latin typeface="GothamBold" pitchFamily="50" charset="0"/>
              </a:rPr>
              <a:t>Less common</a:t>
            </a:r>
          </a:p>
          <a:p>
            <a:pPr algn="ctr"/>
            <a:r>
              <a:rPr lang="en-CA" sz="2800" dirty="0">
                <a:solidFill>
                  <a:schemeClr val="tx2"/>
                </a:solidFill>
                <a:latin typeface="GothamMedium" pitchFamily="50" charset="0"/>
              </a:rPr>
              <a:t>1 in 10 kids had; 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Headache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Diarrhea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Loss of taste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AEB34-35E0-4420-83AA-5679C2B65AD6}"/>
              </a:ext>
            </a:extLst>
          </p:cNvPr>
          <p:cNvSpPr txBox="1"/>
          <p:nvPr/>
        </p:nvSpPr>
        <p:spPr>
          <a:xfrm>
            <a:off x="136451" y="3537783"/>
            <a:ext cx="11919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solidFill>
                  <a:schemeClr val="tx2"/>
                </a:solidFill>
                <a:latin typeface="GothamBold" pitchFamily="50" charset="0"/>
              </a:rPr>
              <a:t>Infrequent</a:t>
            </a:r>
            <a:endParaRPr lang="en-CA" sz="2800" dirty="0">
              <a:solidFill>
                <a:schemeClr val="tx2"/>
              </a:solidFill>
              <a:latin typeface="GothamBold" pitchFamily="50" charset="0"/>
            </a:endParaRPr>
          </a:p>
          <a:p>
            <a:pPr algn="ctr"/>
            <a:r>
              <a:rPr lang="en-CA" sz="2800" dirty="0">
                <a:solidFill>
                  <a:schemeClr val="tx2"/>
                </a:solidFill>
                <a:latin typeface="GothamMedium" pitchFamily="50" charset="0"/>
              </a:rPr>
              <a:t>(&lt;1/10 kids)</a:t>
            </a:r>
          </a:p>
          <a:p>
            <a:pPr marL="457200" indent="-457200" algn="ctr">
              <a:buBlip>
                <a:blip r:embed="rId2"/>
              </a:buBlip>
            </a:pPr>
            <a:r>
              <a:rPr lang="en-CA" sz="2800" dirty="0">
                <a:solidFill>
                  <a:schemeClr val="tx2"/>
                </a:solidFill>
                <a:latin typeface="GothamBook" pitchFamily="50" charset="0"/>
              </a:rPr>
              <a:t>Body aches, lethargy,  chills, congestion, chest discomfort, shortness of breath, abdominal pain, nausea or vomiting, loss of smell, eye pain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37162-9C57-4ADE-B259-2D60D7FEE66B}"/>
              </a:ext>
            </a:extLst>
          </p:cNvPr>
          <p:cNvSpPr txBox="1"/>
          <p:nvPr/>
        </p:nvSpPr>
        <p:spPr>
          <a:xfrm>
            <a:off x="5552151" y="6071192"/>
            <a:ext cx="658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Han MS, et al. Clinical Characteristics and Viral RNA Detection in Children With Coronavirus Disease 2019 in the Republic of Korea. JAMA Pediatrics. doi:10.1001/jamapediatrics.2020.3988</a:t>
            </a:r>
          </a:p>
        </p:txBody>
      </p:sp>
    </p:spTree>
    <p:extLst>
      <p:ext uri="{BB962C8B-B14F-4D97-AF65-F5344CB8AC3E}">
        <p14:creationId xmlns:p14="http://schemas.microsoft.com/office/powerpoint/2010/main" val="190025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26D-FC54-4BBE-ADE7-CD622B7B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children spread less?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7E89-0F37-49DA-9358-91A7A2E7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Simply: They are less likely to cough and sneeze.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03D85-97A9-41F8-8601-C1F10E0624EB}"/>
              </a:ext>
            </a:extLst>
          </p:cNvPr>
          <p:cNvSpPr txBox="1"/>
          <p:nvPr/>
        </p:nvSpPr>
        <p:spPr>
          <a:xfrm>
            <a:off x="5497032" y="6214730"/>
            <a:ext cx="637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https://www.health.nsw.gov.au/Infectious/covid-19/Documents/covid-19-surveillance-report-20200829.pdf</a:t>
            </a:r>
          </a:p>
        </p:txBody>
      </p:sp>
    </p:spTree>
    <p:extLst>
      <p:ext uri="{BB962C8B-B14F-4D97-AF65-F5344CB8AC3E}">
        <p14:creationId xmlns:p14="http://schemas.microsoft.com/office/powerpoint/2010/main" val="75897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26D-FC54-4BBE-ADE7-CD622B7B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Showcard Gothic" panose="04020904020102020604" pitchFamily="82" charset="0"/>
              </a:rPr>
              <a:t>Beware the Second Wave!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7E89-0F37-49DA-9358-91A7A2E7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may see a lot more spreading soon.</a:t>
            </a:r>
          </a:p>
        </p:txBody>
      </p:sp>
    </p:spTree>
    <p:extLst>
      <p:ext uri="{BB962C8B-B14F-4D97-AF65-F5344CB8AC3E}">
        <p14:creationId xmlns:p14="http://schemas.microsoft.com/office/powerpoint/2010/main" val="2746280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B8C10E-601B-471F-8DB8-62C3901B0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r="5820" b="25253"/>
          <a:stretch/>
        </p:blipFill>
        <p:spPr>
          <a:xfrm>
            <a:off x="-64167" y="-128340"/>
            <a:ext cx="12256168" cy="622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9E56A-8D9D-4DF1-B840-BD069D57AE6A}"/>
              </a:ext>
            </a:extLst>
          </p:cNvPr>
          <p:cNvSpPr txBox="1"/>
          <p:nvPr/>
        </p:nvSpPr>
        <p:spPr>
          <a:xfrm>
            <a:off x="190831" y="1160891"/>
            <a:ext cx="244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SARS-CoV-2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7520-37C7-4CF3-91F7-E8C536E3CC04}"/>
              </a:ext>
            </a:extLst>
          </p:cNvPr>
          <p:cNvSpPr txBox="1"/>
          <p:nvPr/>
        </p:nvSpPr>
        <p:spPr>
          <a:xfrm>
            <a:off x="3372678" y="1160891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influenza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EB2BA-8AED-43EE-A43E-B0977A38781F}"/>
              </a:ext>
            </a:extLst>
          </p:cNvPr>
          <p:cNvSpPr txBox="1"/>
          <p:nvPr/>
        </p:nvSpPr>
        <p:spPr>
          <a:xfrm>
            <a:off x="5106608" y="1160891"/>
            <a:ext cx="271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GothamMedium" pitchFamily="50" charset="0"/>
              </a:rPr>
              <a:t>RSV</a:t>
            </a:r>
          </a:p>
          <a:p>
            <a:pPr algn="ctr"/>
            <a:r>
              <a:rPr lang="en-CA" sz="1400" dirty="0">
                <a:latin typeface="GothamMedium" pitchFamily="50" charset="0"/>
              </a:rPr>
              <a:t> (respiratory syncytial virus)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B171D-A190-4B15-BC3F-E572BEC7565B}"/>
              </a:ext>
            </a:extLst>
          </p:cNvPr>
          <p:cNvSpPr txBox="1"/>
          <p:nvPr/>
        </p:nvSpPr>
        <p:spPr>
          <a:xfrm>
            <a:off x="7997034" y="1160891"/>
            <a:ext cx="208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Rhinovirus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B6312-D7F7-4DB0-B95F-9086AB6AED3C}"/>
              </a:ext>
            </a:extLst>
          </p:cNvPr>
          <p:cNvSpPr txBox="1"/>
          <p:nvPr/>
        </p:nvSpPr>
        <p:spPr>
          <a:xfrm>
            <a:off x="10046812" y="1160891"/>
            <a:ext cx="22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Adenovirus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353414-C032-4382-99CD-084808BC780D}"/>
              </a:ext>
            </a:extLst>
          </p:cNvPr>
          <p:cNvCxnSpPr/>
          <p:nvPr/>
        </p:nvCxnSpPr>
        <p:spPr>
          <a:xfrm>
            <a:off x="7911548" y="4492487"/>
            <a:ext cx="4190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FFE100-A10A-43CE-826E-3438BD33DA58}"/>
              </a:ext>
            </a:extLst>
          </p:cNvPr>
          <p:cNvSpPr txBox="1"/>
          <p:nvPr/>
        </p:nvSpPr>
        <p:spPr>
          <a:xfrm>
            <a:off x="8666435" y="4613082"/>
            <a:ext cx="288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Common colds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B9C55D-909B-40D6-9D19-B27A01F1A379}"/>
              </a:ext>
            </a:extLst>
          </p:cNvPr>
          <p:cNvCxnSpPr/>
          <p:nvPr/>
        </p:nvCxnSpPr>
        <p:spPr>
          <a:xfrm>
            <a:off x="3523753" y="4493815"/>
            <a:ext cx="4190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944FB7-1991-4025-8B1F-51F7BC57721E}"/>
              </a:ext>
            </a:extLst>
          </p:cNvPr>
          <p:cNvSpPr txBox="1"/>
          <p:nvPr/>
        </p:nvSpPr>
        <p:spPr>
          <a:xfrm>
            <a:off x="3652068" y="4613082"/>
            <a:ext cx="393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Common but serious</a:t>
            </a:r>
          </a:p>
        </p:txBody>
      </p:sp>
    </p:spTree>
    <p:extLst>
      <p:ext uri="{BB962C8B-B14F-4D97-AF65-F5344CB8AC3E}">
        <p14:creationId xmlns:p14="http://schemas.microsoft.com/office/powerpoint/2010/main" val="288003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FDB2-F903-40CD-9444-6805D5F5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4" y="451884"/>
            <a:ext cx="8979379" cy="956930"/>
          </a:xfrm>
        </p:spPr>
        <p:txBody>
          <a:bodyPr/>
          <a:lstStyle/>
          <a:p>
            <a:r>
              <a:rPr lang="en-CA" dirty="0"/>
              <a:t>Australian cold &amp; flu season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DE384-C099-4274-8B11-62F32D86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7" y="1715650"/>
            <a:ext cx="12148907" cy="3830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15F85-942B-4117-A54C-1CEDA0DE63B3}"/>
              </a:ext>
            </a:extLst>
          </p:cNvPr>
          <p:cNvSpPr txBox="1"/>
          <p:nvPr/>
        </p:nvSpPr>
        <p:spPr>
          <a:xfrm>
            <a:off x="5716330" y="6082950"/>
            <a:ext cx="609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https://www.health.nsw.gov.au/Infectious/covid-19/Documents/covid-19-surveillance-report-20200829.pdf</a:t>
            </a:r>
          </a:p>
        </p:txBody>
      </p:sp>
    </p:spTree>
    <p:extLst>
      <p:ext uri="{BB962C8B-B14F-4D97-AF65-F5344CB8AC3E}">
        <p14:creationId xmlns:p14="http://schemas.microsoft.com/office/powerpoint/2010/main" val="135717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FDB2-F903-40CD-9444-6805D5F5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4" y="451884"/>
            <a:ext cx="8979379" cy="956930"/>
          </a:xfrm>
        </p:spPr>
        <p:txBody>
          <a:bodyPr/>
          <a:lstStyle/>
          <a:p>
            <a:r>
              <a:rPr lang="en-CA" dirty="0"/>
              <a:t>Australian cold &amp; flu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9334D-DF57-426F-8F7D-E836F1CA6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6"/>
          <a:stretch/>
        </p:blipFill>
        <p:spPr>
          <a:xfrm>
            <a:off x="711864" y="1759688"/>
            <a:ext cx="5619824" cy="3211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ED609-1DA9-4D76-96C1-585A82370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0"/>
          <a:stretch/>
        </p:blipFill>
        <p:spPr>
          <a:xfrm>
            <a:off x="6055239" y="1542301"/>
            <a:ext cx="5619824" cy="3540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99935-F17B-48B7-98E7-0E490E1C5498}"/>
              </a:ext>
            </a:extLst>
          </p:cNvPr>
          <p:cNvSpPr txBox="1"/>
          <p:nvPr/>
        </p:nvSpPr>
        <p:spPr>
          <a:xfrm>
            <a:off x="5716330" y="6082950"/>
            <a:ext cx="609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https://www.health.nsw.gov.au/Infectious/covid-19/Documents/covid-19-surveillance-report-20200829.pdf</a:t>
            </a:r>
          </a:p>
        </p:txBody>
      </p:sp>
    </p:spTree>
    <p:extLst>
      <p:ext uri="{BB962C8B-B14F-4D97-AF65-F5344CB8AC3E}">
        <p14:creationId xmlns:p14="http://schemas.microsoft.com/office/powerpoint/2010/main" val="246037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FDB2-F903-40CD-9444-6805D5F5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4" y="451884"/>
            <a:ext cx="8979379" cy="956930"/>
          </a:xfrm>
        </p:spPr>
        <p:txBody>
          <a:bodyPr/>
          <a:lstStyle/>
          <a:p>
            <a:r>
              <a:rPr lang="en-CA" dirty="0"/>
              <a:t>Australian cold &amp; flu season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B2FC7-36A4-4F60-AA79-79B17633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1" y="1843028"/>
            <a:ext cx="5365678" cy="3171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2A06D-DFD8-453A-814C-AA09B881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440" y="1705665"/>
            <a:ext cx="5956886" cy="34466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9E5708-187C-4019-BF65-3F6FBA45D8A7}"/>
              </a:ext>
            </a:extLst>
          </p:cNvPr>
          <p:cNvSpPr txBox="1"/>
          <p:nvPr/>
        </p:nvSpPr>
        <p:spPr>
          <a:xfrm>
            <a:off x="5716330" y="6082950"/>
            <a:ext cx="609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https://www.health.nsw.gov.au/Infectious/covid-19/Documents/covid-19-surveillance-report-20200829.pdf</a:t>
            </a:r>
          </a:p>
        </p:txBody>
      </p:sp>
    </p:spTree>
    <p:extLst>
      <p:ext uri="{BB962C8B-B14F-4D97-AF65-F5344CB8AC3E}">
        <p14:creationId xmlns:p14="http://schemas.microsoft.com/office/powerpoint/2010/main" val="144438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t, light, dark, sitting&#10;&#10;Description automatically generated">
            <a:extLst>
              <a:ext uri="{FF2B5EF4-FFF2-40B4-BE49-F238E27FC236}">
                <a16:creationId xmlns:a16="http://schemas.microsoft.com/office/drawing/2014/main" id="{BEDDDEF9-9985-4A1A-A223-756C05376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9" b="23441"/>
          <a:stretch/>
        </p:blipFill>
        <p:spPr>
          <a:xfrm>
            <a:off x="7966897" y="372137"/>
            <a:ext cx="2809319" cy="5321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8065A5-4A51-4855-AA35-D06783B829F4}"/>
              </a:ext>
            </a:extLst>
          </p:cNvPr>
          <p:cNvSpPr txBox="1"/>
          <p:nvPr/>
        </p:nvSpPr>
        <p:spPr>
          <a:xfrm>
            <a:off x="7552351" y="385863"/>
            <a:ext cx="476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Coughing/Sneezing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CFD30-3A80-4F81-8490-237767D7D04D}"/>
              </a:ext>
            </a:extLst>
          </p:cNvPr>
          <p:cNvSpPr txBox="1"/>
          <p:nvPr/>
        </p:nvSpPr>
        <p:spPr>
          <a:xfrm>
            <a:off x="3176622" y="499142"/>
            <a:ext cx="14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Talking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7DAE3-7D09-4A59-BD53-6E69A1EEEAE7}"/>
              </a:ext>
            </a:extLst>
          </p:cNvPr>
          <p:cNvSpPr txBox="1"/>
          <p:nvPr/>
        </p:nvSpPr>
        <p:spPr>
          <a:xfrm>
            <a:off x="779894" y="499142"/>
            <a:ext cx="19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Breathing</a:t>
            </a:r>
          </a:p>
        </p:txBody>
      </p:sp>
      <p:pic>
        <p:nvPicPr>
          <p:cNvPr id="16" name="Picture 15" descr="A picture containing lit, light, dark, sitting&#10;&#10;Description automatically generated">
            <a:extLst>
              <a:ext uri="{FF2B5EF4-FFF2-40B4-BE49-F238E27FC236}">
                <a16:creationId xmlns:a16="http://schemas.microsoft.com/office/drawing/2014/main" id="{8977E4A1-D766-40CD-A97A-1A0CBFE67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2" t="50499" r="-233" b="24353"/>
          <a:stretch/>
        </p:blipFill>
        <p:spPr>
          <a:xfrm flipH="1">
            <a:off x="865062" y="4003158"/>
            <a:ext cx="4176165" cy="160966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CD9738-B60D-4FB1-9407-BA4FC7F52B38}"/>
              </a:ext>
            </a:extLst>
          </p:cNvPr>
          <p:cNvCxnSpPr/>
          <p:nvPr/>
        </p:nvCxnSpPr>
        <p:spPr>
          <a:xfrm>
            <a:off x="969217" y="5683102"/>
            <a:ext cx="415733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7649FD-10FA-450A-BBF1-026697A30B3C}"/>
              </a:ext>
            </a:extLst>
          </p:cNvPr>
          <p:cNvCxnSpPr>
            <a:cxnSpLocks/>
          </p:cNvCxnSpPr>
          <p:nvPr/>
        </p:nvCxnSpPr>
        <p:spPr>
          <a:xfrm>
            <a:off x="7966897" y="5734492"/>
            <a:ext cx="304831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, dark, clock, light&#10;&#10;Description automatically generated">
            <a:extLst>
              <a:ext uri="{FF2B5EF4-FFF2-40B4-BE49-F238E27FC236}">
                <a16:creationId xmlns:a16="http://schemas.microsoft.com/office/drawing/2014/main" id="{5FDD1E56-7E11-46B6-B2E9-7F2F9922A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29651" r="63818" b="29070"/>
          <a:stretch/>
        </p:blipFill>
        <p:spPr>
          <a:xfrm>
            <a:off x="669836" y="2332679"/>
            <a:ext cx="1850066" cy="2642190"/>
          </a:xfrm>
          <a:prstGeom prst="rect">
            <a:avLst/>
          </a:prstGeom>
        </p:spPr>
      </p:pic>
      <p:pic>
        <p:nvPicPr>
          <p:cNvPr id="24" name="Picture 23" descr="A picture containing object, dark, clock, light&#10;&#10;Description automatically generated">
            <a:extLst>
              <a:ext uri="{FF2B5EF4-FFF2-40B4-BE49-F238E27FC236}">
                <a16:creationId xmlns:a16="http://schemas.microsoft.com/office/drawing/2014/main" id="{2B182767-48E8-412E-8155-DBB2CCE9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27152" r="31272" b="32282"/>
          <a:stretch/>
        </p:blipFill>
        <p:spPr>
          <a:xfrm>
            <a:off x="6007956" y="2464531"/>
            <a:ext cx="1669312" cy="2596569"/>
          </a:xfrm>
          <a:prstGeom prst="rect">
            <a:avLst/>
          </a:prstGeom>
        </p:spPr>
      </p:pic>
      <p:pic>
        <p:nvPicPr>
          <p:cNvPr id="26" name="Picture 25" descr="A picture containing clock, window, large, flower&#10;&#10;Description automatically generated">
            <a:extLst>
              <a:ext uri="{FF2B5EF4-FFF2-40B4-BE49-F238E27FC236}">
                <a16:creationId xmlns:a16="http://schemas.microsoft.com/office/drawing/2014/main" id="{138C2534-97F5-4135-97CC-F7A65EA09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8" t="29651" r="21547" b="48755"/>
          <a:stretch/>
        </p:blipFill>
        <p:spPr>
          <a:xfrm>
            <a:off x="7178164" y="1746837"/>
            <a:ext cx="899168" cy="797897"/>
          </a:xfrm>
          <a:prstGeom prst="rect">
            <a:avLst/>
          </a:prstGeom>
        </p:spPr>
      </p:pic>
      <p:pic>
        <p:nvPicPr>
          <p:cNvPr id="28" name="Picture 27" descr="A picture containing clock, window, large, flower&#10;&#10;Description automatically generated">
            <a:extLst>
              <a:ext uri="{FF2B5EF4-FFF2-40B4-BE49-F238E27FC236}">
                <a16:creationId xmlns:a16="http://schemas.microsoft.com/office/drawing/2014/main" id="{4CFB4027-7860-4173-91B2-970DEBA5C9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r="79163" b="45571"/>
          <a:stretch/>
        </p:blipFill>
        <p:spPr>
          <a:xfrm>
            <a:off x="1953237" y="2145786"/>
            <a:ext cx="1133329" cy="1094109"/>
          </a:xfrm>
          <a:prstGeom prst="rect">
            <a:avLst/>
          </a:prstGeom>
        </p:spPr>
      </p:pic>
      <p:pic>
        <p:nvPicPr>
          <p:cNvPr id="30" name="Picture 29" descr="A picture containing clock, window, large, flower&#10;&#10;Description automatically generated">
            <a:extLst>
              <a:ext uri="{FF2B5EF4-FFF2-40B4-BE49-F238E27FC236}">
                <a16:creationId xmlns:a16="http://schemas.microsoft.com/office/drawing/2014/main" id="{AC3B626A-EE95-4DB6-BD02-B446C2387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2" r="79163" b="45571"/>
          <a:stretch/>
        </p:blipFill>
        <p:spPr>
          <a:xfrm>
            <a:off x="7510668" y="2423771"/>
            <a:ext cx="1133329" cy="10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2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26D-FC54-4BBE-ADE7-CD622B7B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schools open safely?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7E89-0F37-49DA-9358-91A7A2E7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Only with vigilance, adaptability and major adjustments.</a:t>
            </a:r>
          </a:p>
        </p:txBody>
      </p:sp>
    </p:spTree>
    <p:extLst>
      <p:ext uri="{BB962C8B-B14F-4D97-AF65-F5344CB8AC3E}">
        <p14:creationId xmlns:p14="http://schemas.microsoft.com/office/powerpoint/2010/main" val="201741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07A9-4B12-424C-BB42-3850D1ED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Priority #1 – keep symptomatic kids out of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6E36-CAE3-4213-AF69-30338F92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78" y="5075662"/>
            <a:ext cx="12112256" cy="823912"/>
          </a:xfrm>
        </p:spPr>
        <p:txBody>
          <a:bodyPr>
            <a:normAutofit/>
          </a:bodyPr>
          <a:lstStyle/>
          <a:p>
            <a:r>
              <a:rPr lang="en-CA" dirty="0"/>
              <a:t>Next talk: Ventilation concerns &amp; other strategies to keep infections low.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11BD8-F9D0-480B-A1B8-9745ABC08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8644" y="1872142"/>
            <a:ext cx="10600845" cy="36845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CA" sz="2400" dirty="0"/>
              <a:t>Screen kids for symptoms before they enter school.</a:t>
            </a:r>
          </a:p>
          <a:p>
            <a:pPr lvl="1">
              <a:buBlip>
                <a:blip r:embed="rId2"/>
              </a:buBlip>
            </a:pPr>
            <a:r>
              <a:rPr lang="en-CA" sz="2000" dirty="0"/>
              <a:t>Forehead fever testing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Any symptoms no matter how mild?  Get tested or wait until they’ve resolved.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Don’t send kids who’ve taken Tylenol/Ibuprofen to school – it can mask symptoms. Allergy medicine = okay.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Expect a lot of absences in cold/flu season.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Masks, distancing, hand hygiene.</a:t>
            </a:r>
          </a:p>
        </p:txBody>
      </p:sp>
    </p:spTree>
    <p:extLst>
      <p:ext uri="{BB962C8B-B14F-4D97-AF65-F5344CB8AC3E}">
        <p14:creationId xmlns:p14="http://schemas.microsoft.com/office/powerpoint/2010/main" val="110652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6C7D0-3B4A-4CC4-A5D6-867CDCC064A2}"/>
              </a:ext>
            </a:extLst>
          </p:cNvPr>
          <p:cNvSpPr txBox="1"/>
          <p:nvPr/>
        </p:nvSpPr>
        <p:spPr>
          <a:xfrm>
            <a:off x="665865" y="2574037"/>
            <a:ext cx="445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333132"/>
                </a:solidFill>
                <a:effectLst/>
                <a:latin typeface="Gotham Condensed Light" pitchFamily="50" charset="0"/>
                <a:hlinkClick r:id="rId2"/>
              </a:rPr>
              <a:t>Characterizations of particle size distribution of the droplets exhaled by sneeze</a:t>
            </a:r>
            <a:r>
              <a:rPr lang="en-US" b="0" i="0" u="none" strike="noStrike" dirty="0">
                <a:solidFill>
                  <a:srgbClr val="333132"/>
                </a:solidFill>
                <a:effectLst/>
                <a:latin typeface="Gotham Condensed Light" pitchFamily="50" charset="0"/>
              </a:rPr>
              <a:t> </a:t>
            </a:r>
            <a:r>
              <a:rPr lang="en-US" b="0" i="0" dirty="0">
                <a:solidFill>
                  <a:srgbClr val="333132"/>
                </a:solidFill>
                <a:effectLst/>
                <a:latin typeface="Gotham Condensed Light" pitchFamily="50" charset="0"/>
              </a:rPr>
              <a:t>Z. Y. Han, et al</a:t>
            </a:r>
          </a:p>
          <a:p>
            <a:r>
              <a:rPr lang="en-CA" dirty="0">
                <a:latin typeface="Gotham Condensed Light" pitchFamily="50" charset="0"/>
                <a:hlinkClick r:id="rId3"/>
              </a:rPr>
              <a:t>https://royalsocietypublishing.org/doi/full/10.1098/rsif.2013.0560</a:t>
            </a:r>
            <a:endParaRPr lang="en-CA" dirty="0">
              <a:latin typeface="Gotham Condensed Light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73777-AEB8-4C1B-9838-74941B5BA877}"/>
              </a:ext>
            </a:extLst>
          </p:cNvPr>
          <p:cNvSpPr txBox="1"/>
          <p:nvPr/>
        </p:nvSpPr>
        <p:spPr>
          <a:xfrm>
            <a:off x="3541414" y="1702589"/>
            <a:ext cx="445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Figures made with Biorender.com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432D1-E0F0-4BE0-ACEA-9C70220B6B0D}"/>
              </a:ext>
            </a:extLst>
          </p:cNvPr>
          <p:cNvSpPr txBox="1"/>
          <p:nvPr/>
        </p:nvSpPr>
        <p:spPr>
          <a:xfrm>
            <a:off x="665865" y="3691865"/>
            <a:ext cx="44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Summary of schools re-opening </a:t>
            </a:r>
          </a:p>
          <a:p>
            <a:endParaRPr lang="en-CA" dirty="0">
              <a:latin typeface="GothamMedium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03DBC-AA83-4E0F-92AC-6304EE5162B2}"/>
              </a:ext>
            </a:extLst>
          </p:cNvPr>
          <p:cNvSpPr txBox="1"/>
          <p:nvPr/>
        </p:nvSpPr>
        <p:spPr>
          <a:xfrm>
            <a:off x="665865" y="4015031"/>
            <a:ext cx="6095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otham Condensed Light" pitchFamily="50" charset="0"/>
                <a:hlinkClick r:id="rId4"/>
              </a:rPr>
              <a:t>Summary of School Re-Opening Models and Implementation</a:t>
            </a:r>
          </a:p>
          <a:p>
            <a:r>
              <a:rPr lang="en-US" dirty="0">
                <a:latin typeface="Gotham Condensed Light" pitchFamily="50" charset="0"/>
                <a:hlinkClick r:id="rId4"/>
              </a:rPr>
              <a:t>Approaches During the COVID 19 Pandemic</a:t>
            </a:r>
            <a:r>
              <a:rPr lang="en-CA" dirty="0">
                <a:latin typeface="Gotham Condensed Light" pitchFamily="50" charset="0"/>
                <a:hlinkClick r:id="rId4"/>
              </a:rPr>
              <a:t>https://globalhealth.washington.edu/sites/default/files/COVID-19%20Schools%20Summary%20%28updated%29.pdf</a:t>
            </a:r>
            <a:endParaRPr lang="en-CA" dirty="0">
              <a:latin typeface="Gotham Condensed Light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9BCAF-AD77-46ED-922B-D2F6EFF546FE}"/>
              </a:ext>
            </a:extLst>
          </p:cNvPr>
          <p:cNvSpPr txBox="1"/>
          <p:nvPr/>
        </p:nvSpPr>
        <p:spPr>
          <a:xfrm>
            <a:off x="346888" y="400125"/>
            <a:ext cx="8191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dirty="0">
                <a:latin typeface="Gotham Book" pitchFamily="50" charset="0"/>
              </a:rPr>
              <a:t>References &amp; attributions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017DB-E413-43C4-85AD-A09126FD798A}"/>
              </a:ext>
            </a:extLst>
          </p:cNvPr>
          <p:cNvSpPr txBox="1"/>
          <p:nvPr/>
        </p:nvSpPr>
        <p:spPr>
          <a:xfrm>
            <a:off x="665865" y="2306399"/>
            <a:ext cx="445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Anatomy of a sneeze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65D3F-8AD9-46B1-9BAC-47EC2135CAA1}"/>
              </a:ext>
            </a:extLst>
          </p:cNvPr>
          <p:cNvSpPr txBox="1"/>
          <p:nvPr/>
        </p:nvSpPr>
        <p:spPr>
          <a:xfrm>
            <a:off x="5767883" y="2194026"/>
            <a:ext cx="60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Outbreaks or lack thereof associated with school re-opening.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62267-C3C6-4D18-BB0B-41EE0939C62A}"/>
              </a:ext>
            </a:extLst>
          </p:cNvPr>
          <p:cNvSpPr txBox="1"/>
          <p:nvPr/>
        </p:nvSpPr>
        <p:spPr>
          <a:xfrm>
            <a:off x="5767884" y="2797480"/>
            <a:ext cx="60951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latin typeface="Gotham Condensed Light" pitchFamily="50" charset="0"/>
              </a:rPr>
              <a:t>Fontanet</a:t>
            </a:r>
            <a:r>
              <a:rPr lang="en-CA" dirty="0">
                <a:latin typeface="Gotham Condensed Light" pitchFamily="50" charset="0"/>
              </a:rPr>
              <a:t>, A., et al. "SARS-CoV-2 infection in primary schools in northern France: A retrospective cohort study in an area of high transmission." </a:t>
            </a:r>
            <a:r>
              <a:rPr lang="en-CA" dirty="0" err="1">
                <a:latin typeface="Gotham Condensed Light" pitchFamily="50" charset="0"/>
              </a:rPr>
              <a:t>MedRxiv</a:t>
            </a:r>
            <a:r>
              <a:rPr lang="en-CA" dirty="0">
                <a:latin typeface="Gotham Condensed Light" pitchFamily="50" charset="0"/>
              </a:rPr>
              <a:t> (2020).</a:t>
            </a:r>
          </a:p>
          <a:p>
            <a:r>
              <a:rPr lang="en-CA" dirty="0">
                <a:latin typeface="Gotham Condensed Light" pitchFamily="50" charset="0"/>
              </a:rPr>
              <a:t>Viner, Russell M., et al. "School closure and management practices during coronavirus outbreaks including COVID-19: a rapid systematic review." The Lancet Child &amp; Adolescent Health (2020).</a:t>
            </a:r>
          </a:p>
          <a:p>
            <a:r>
              <a:rPr lang="en-CA" dirty="0">
                <a:latin typeface="Gotham Condensed Light" pitchFamily="50" charset="0"/>
              </a:rPr>
              <a:t>Yung, Chee Fu, et al. "Novel coronavirus 2019 transmission risk in educational settings." Clinical Infectious Diseases (2020).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2F5463-3266-4FE2-ABFD-5EC24253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426" r="50965" b="69218"/>
          <a:stretch/>
        </p:blipFill>
        <p:spPr bwMode="auto">
          <a:xfrm>
            <a:off x="5767883" y="4868031"/>
            <a:ext cx="2127842" cy="7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968354-B10F-4BB5-9446-03AEACEFF22C}"/>
              </a:ext>
            </a:extLst>
          </p:cNvPr>
          <p:cNvSpPr txBox="1"/>
          <p:nvPr/>
        </p:nvSpPr>
        <p:spPr>
          <a:xfrm>
            <a:off x="7774947" y="4780553"/>
            <a:ext cx="402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 Book" pitchFamily="50" charset="0"/>
              </a:rPr>
              <a:t>To download the .ppt slides go to www.bowdish.ca</a:t>
            </a:r>
          </a:p>
          <a:p>
            <a:r>
              <a:rPr lang="en-CA" dirty="0">
                <a:latin typeface="Gotham Book" pitchFamily="50" charset="0"/>
              </a:rPr>
              <a:t>If modifying please attribute the original publication/data source.</a:t>
            </a:r>
          </a:p>
        </p:txBody>
      </p:sp>
    </p:spTree>
    <p:extLst>
      <p:ext uri="{BB962C8B-B14F-4D97-AF65-F5344CB8AC3E}">
        <p14:creationId xmlns:p14="http://schemas.microsoft.com/office/powerpoint/2010/main" val="310817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705305-17D3-4526-B5FD-FB69C414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59" y="413265"/>
            <a:ext cx="2244542" cy="16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7B4789-A386-4DDD-8D07-D4621663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56" y="1109373"/>
            <a:ext cx="2289432" cy="1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937C2CA-4263-40B2-B6BE-D162D34D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63" y="300843"/>
            <a:ext cx="1789226" cy="13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1AD660F-DBB3-4713-919B-7DFA0DF7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9" y="1444298"/>
            <a:ext cx="1861634" cy="13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6D35888-94CC-418F-850B-43BE4DC2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87" y="977915"/>
            <a:ext cx="2384823" cy="1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0E82191-2AB7-4A6C-A922-A0B3A49F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2" y="172553"/>
            <a:ext cx="2223651" cy="14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71038-6276-4C46-ACFE-5D5B9864BC52}"/>
              </a:ext>
            </a:extLst>
          </p:cNvPr>
          <p:cNvSpPr txBox="1"/>
          <p:nvPr/>
        </p:nvSpPr>
        <p:spPr>
          <a:xfrm>
            <a:off x="5513745" y="6119038"/>
            <a:ext cx="6678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Heavey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 et al. Euro </a:t>
            </a:r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Surveill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. 2020;25(21):</a:t>
            </a:r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pii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=2000903. 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https://doi.org/10.2807/1560-7917.ES.2020.25.21.2000903</a:t>
            </a:r>
            <a:endParaRPr lang="en-CA" sz="1400" dirty="0">
              <a:solidFill>
                <a:schemeClr val="bg2"/>
              </a:solidFill>
              <a:latin typeface="Gotham Condensed Light" pitchFamily="50" charset="0"/>
            </a:endParaRPr>
          </a:p>
          <a:p>
            <a:r>
              <a:rPr lang="en-US" sz="1400" dirty="0">
                <a:solidFill>
                  <a:schemeClr val="bg2"/>
                </a:solidFill>
                <a:latin typeface="Gotham Condensed Light" pitchFamily="50" charset="0"/>
              </a:rPr>
              <a:t>Macartney, Kristine, et al. "Transmission of SARS-CoV-2 in Australian educational settings: a prospective cohort study." The Lancet Child &amp; Adolescent Health (2020).</a:t>
            </a:r>
            <a:endParaRPr lang="en-CA" sz="1400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EABBAD5-97FF-47C2-95DD-FACFCA5A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16" y="1509111"/>
            <a:ext cx="2449029" cy="12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0364FB-FE16-4245-A2ED-1D6D774F09A7}"/>
              </a:ext>
            </a:extLst>
          </p:cNvPr>
          <p:cNvCxnSpPr/>
          <p:nvPr/>
        </p:nvCxnSpPr>
        <p:spPr>
          <a:xfrm>
            <a:off x="318977" y="3297865"/>
            <a:ext cx="393641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A33615-42F2-4526-BA40-2F4671F7CE09}"/>
              </a:ext>
            </a:extLst>
          </p:cNvPr>
          <p:cNvCxnSpPr/>
          <p:nvPr/>
        </p:nvCxnSpPr>
        <p:spPr>
          <a:xfrm>
            <a:off x="8089605" y="3289005"/>
            <a:ext cx="393641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E9B9A2-1ED2-4E8C-9150-FBF7EFFF8922}"/>
              </a:ext>
            </a:extLst>
          </p:cNvPr>
          <p:cNvCxnSpPr>
            <a:cxnSpLocks/>
          </p:cNvCxnSpPr>
          <p:nvPr/>
        </p:nvCxnSpPr>
        <p:spPr>
          <a:xfrm>
            <a:off x="4504648" y="3297865"/>
            <a:ext cx="349635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51BA77-CCC7-4A05-87EF-DCAFFB6C3FC2}"/>
              </a:ext>
            </a:extLst>
          </p:cNvPr>
          <p:cNvSpPr txBox="1"/>
          <p:nvPr/>
        </p:nvSpPr>
        <p:spPr>
          <a:xfrm>
            <a:off x="364696" y="3560135"/>
            <a:ext cx="389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Gotham Book" pitchFamily="50" charset="0"/>
              </a:rPr>
              <a:t>No evidence of increased transmission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E42425-48AA-4CA0-9EE9-6C4703C0FE5C}"/>
              </a:ext>
            </a:extLst>
          </p:cNvPr>
          <p:cNvSpPr txBox="1"/>
          <p:nvPr/>
        </p:nvSpPr>
        <p:spPr>
          <a:xfrm>
            <a:off x="4272866" y="3531730"/>
            <a:ext cx="389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Gotham Book" pitchFamily="50" charset="0"/>
              </a:rPr>
              <a:t>Evidence of spread between students, not teachers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7FB99-2EE6-4DC7-A4EC-98BBB6107497}"/>
              </a:ext>
            </a:extLst>
          </p:cNvPr>
          <p:cNvSpPr txBox="1"/>
          <p:nvPr/>
        </p:nvSpPr>
        <p:spPr>
          <a:xfrm>
            <a:off x="7965920" y="3535273"/>
            <a:ext cx="389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Gotham Book" pitchFamily="50" charset="0"/>
              </a:rPr>
              <a:t>Major outbreaks, evidence of spread</a:t>
            </a:r>
          </a:p>
        </p:txBody>
      </p:sp>
    </p:spTree>
    <p:extLst>
      <p:ext uri="{BB962C8B-B14F-4D97-AF65-F5344CB8AC3E}">
        <p14:creationId xmlns:p14="http://schemas.microsoft.com/office/powerpoint/2010/main" val="16633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3705305-17D3-4526-B5FD-FB69C414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59" y="413265"/>
            <a:ext cx="2244542" cy="16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7B4789-A386-4DDD-8D07-D4621663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56" y="1109373"/>
            <a:ext cx="2289432" cy="1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937C2CA-4263-40B2-B6BE-D162D34D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63" y="300843"/>
            <a:ext cx="1789226" cy="13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1AD660F-DBB3-4713-919B-7DFA0DF7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9" y="1444298"/>
            <a:ext cx="1861634" cy="13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6D35888-94CC-418F-850B-43BE4DC2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87" y="977915"/>
            <a:ext cx="2384823" cy="1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0E82191-2AB7-4A6C-A922-A0B3A49F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2" y="172553"/>
            <a:ext cx="2223651" cy="14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71038-6276-4C46-ACFE-5D5B9864BC52}"/>
              </a:ext>
            </a:extLst>
          </p:cNvPr>
          <p:cNvSpPr txBox="1"/>
          <p:nvPr/>
        </p:nvSpPr>
        <p:spPr>
          <a:xfrm>
            <a:off x="5513745" y="6119038"/>
            <a:ext cx="6678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Heavey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 et al. Euro </a:t>
            </a:r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Surveill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. 2020;25(21):</a:t>
            </a:r>
            <a:r>
              <a:rPr lang="en-CA" sz="1400" dirty="0" err="1">
                <a:solidFill>
                  <a:schemeClr val="bg2"/>
                </a:solidFill>
                <a:latin typeface="Gotham Condensed Light" pitchFamily="50" charset="0"/>
              </a:rPr>
              <a:t>pii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</a:rPr>
              <a:t>=2000903. </a:t>
            </a:r>
            <a:r>
              <a:rPr lang="en-CA" sz="1400" dirty="0">
                <a:solidFill>
                  <a:schemeClr val="bg2"/>
                </a:solidFill>
                <a:latin typeface="Gotham Condensed Light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https://doi.org/10.2807/1560-7917.ES.2020.25.21.2000903</a:t>
            </a:r>
            <a:endParaRPr lang="en-CA" sz="1400" dirty="0">
              <a:solidFill>
                <a:schemeClr val="bg2"/>
              </a:solidFill>
              <a:latin typeface="Gotham Condensed Light" pitchFamily="50" charset="0"/>
            </a:endParaRPr>
          </a:p>
          <a:p>
            <a:r>
              <a:rPr lang="en-US" sz="1400" dirty="0">
                <a:solidFill>
                  <a:schemeClr val="bg2"/>
                </a:solidFill>
                <a:latin typeface="Gotham Condensed Light" pitchFamily="50" charset="0"/>
              </a:rPr>
              <a:t>Macartney, Kristine, et al. "Transmission of SARS-CoV-2 in Australian educational settings: a prospective cohort study." The Lancet Child &amp; Adolescent Health (2020).</a:t>
            </a:r>
            <a:endParaRPr lang="en-CA" sz="1400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FEABBAD5-97FF-47C2-95DD-FACFCA5A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16" y="1509111"/>
            <a:ext cx="2449029" cy="12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21D4176-B4A2-4FEF-ACAE-A9C82AD5F7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7" r="26966" b="19990"/>
          <a:stretch/>
        </p:blipFill>
        <p:spPr>
          <a:xfrm>
            <a:off x="1864233" y="3028145"/>
            <a:ext cx="4929972" cy="30908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F4AD8E-84B4-482E-8BA9-5F83BB91F47A}"/>
              </a:ext>
            </a:extLst>
          </p:cNvPr>
          <p:cNvCxnSpPr/>
          <p:nvPr/>
        </p:nvCxnSpPr>
        <p:spPr>
          <a:xfrm>
            <a:off x="318977" y="2946991"/>
            <a:ext cx="393641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ADC77C-0CB8-4659-8CEA-B3122C9EA4C7}"/>
              </a:ext>
            </a:extLst>
          </p:cNvPr>
          <p:cNvCxnSpPr/>
          <p:nvPr/>
        </p:nvCxnSpPr>
        <p:spPr>
          <a:xfrm>
            <a:off x="8089605" y="2938131"/>
            <a:ext cx="393641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925701-EA91-4571-9DEE-50A6FC412AD8}"/>
              </a:ext>
            </a:extLst>
          </p:cNvPr>
          <p:cNvCxnSpPr>
            <a:cxnSpLocks/>
          </p:cNvCxnSpPr>
          <p:nvPr/>
        </p:nvCxnSpPr>
        <p:spPr>
          <a:xfrm>
            <a:off x="4504648" y="2946991"/>
            <a:ext cx="3496352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7B8C10E-601B-471F-8DB8-62C3901B0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r="5820" b="25253"/>
          <a:stretch/>
        </p:blipFill>
        <p:spPr>
          <a:xfrm>
            <a:off x="-64167" y="-128340"/>
            <a:ext cx="12256168" cy="622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9E56A-8D9D-4DF1-B840-BD069D57AE6A}"/>
              </a:ext>
            </a:extLst>
          </p:cNvPr>
          <p:cNvSpPr txBox="1"/>
          <p:nvPr/>
        </p:nvSpPr>
        <p:spPr>
          <a:xfrm>
            <a:off x="190831" y="1160891"/>
            <a:ext cx="244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SARS-CoV-2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7520-37C7-4CF3-91F7-E8C536E3CC04}"/>
              </a:ext>
            </a:extLst>
          </p:cNvPr>
          <p:cNvSpPr txBox="1"/>
          <p:nvPr/>
        </p:nvSpPr>
        <p:spPr>
          <a:xfrm>
            <a:off x="3372678" y="1160891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influenza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EB2BA-8AED-43EE-A43E-B0977A38781F}"/>
              </a:ext>
            </a:extLst>
          </p:cNvPr>
          <p:cNvSpPr txBox="1"/>
          <p:nvPr/>
        </p:nvSpPr>
        <p:spPr>
          <a:xfrm>
            <a:off x="5106608" y="1160891"/>
            <a:ext cx="271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>
                <a:latin typeface="GothamMedium" pitchFamily="50" charset="0"/>
              </a:rPr>
              <a:t>RSV</a:t>
            </a:r>
          </a:p>
          <a:p>
            <a:pPr algn="ctr"/>
            <a:r>
              <a:rPr lang="en-CA" sz="1400" dirty="0">
                <a:latin typeface="GothamMedium" pitchFamily="50" charset="0"/>
              </a:rPr>
              <a:t> (respiratory syncytial virus)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B171D-A190-4B15-BC3F-E572BEC7565B}"/>
              </a:ext>
            </a:extLst>
          </p:cNvPr>
          <p:cNvSpPr txBox="1"/>
          <p:nvPr/>
        </p:nvSpPr>
        <p:spPr>
          <a:xfrm>
            <a:off x="7997034" y="1160891"/>
            <a:ext cx="208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Rhinovirus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B6312-D7F7-4DB0-B95F-9086AB6AED3C}"/>
              </a:ext>
            </a:extLst>
          </p:cNvPr>
          <p:cNvSpPr txBox="1"/>
          <p:nvPr/>
        </p:nvSpPr>
        <p:spPr>
          <a:xfrm>
            <a:off x="10046812" y="1160891"/>
            <a:ext cx="22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Adenovirus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353414-C032-4382-99CD-084808BC780D}"/>
              </a:ext>
            </a:extLst>
          </p:cNvPr>
          <p:cNvCxnSpPr/>
          <p:nvPr/>
        </p:nvCxnSpPr>
        <p:spPr>
          <a:xfrm>
            <a:off x="7911548" y="4492487"/>
            <a:ext cx="4190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FFE100-A10A-43CE-826E-3438BD33DA58}"/>
              </a:ext>
            </a:extLst>
          </p:cNvPr>
          <p:cNvSpPr txBox="1"/>
          <p:nvPr/>
        </p:nvSpPr>
        <p:spPr>
          <a:xfrm>
            <a:off x="8666435" y="4613082"/>
            <a:ext cx="288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Common colds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B9C55D-909B-40D6-9D19-B27A01F1A379}"/>
              </a:ext>
            </a:extLst>
          </p:cNvPr>
          <p:cNvCxnSpPr/>
          <p:nvPr/>
        </p:nvCxnSpPr>
        <p:spPr>
          <a:xfrm>
            <a:off x="3523753" y="4493815"/>
            <a:ext cx="41903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944FB7-1991-4025-8B1F-51F7BC57721E}"/>
              </a:ext>
            </a:extLst>
          </p:cNvPr>
          <p:cNvSpPr txBox="1"/>
          <p:nvPr/>
        </p:nvSpPr>
        <p:spPr>
          <a:xfrm>
            <a:off x="3652068" y="4613082"/>
            <a:ext cx="393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Common but serious</a:t>
            </a:r>
          </a:p>
        </p:txBody>
      </p:sp>
    </p:spTree>
    <p:extLst>
      <p:ext uri="{BB962C8B-B14F-4D97-AF65-F5344CB8AC3E}">
        <p14:creationId xmlns:p14="http://schemas.microsoft.com/office/powerpoint/2010/main" val="403708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73899CE-6D77-4C1A-96B9-8F773188B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A2B39FE2-1CA6-4F65-922B-FF9CDEA7E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10267"/>
          <a:stretch/>
        </p:blipFill>
        <p:spPr>
          <a:xfrm>
            <a:off x="487077" y="69526"/>
            <a:ext cx="11085081" cy="59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1D1419E9-A65A-426D-AFB7-9BB691EC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172101" y="-214685"/>
            <a:ext cx="11609092" cy="68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t, light, dark, sitting&#10;&#10;Description automatically generated">
            <a:extLst>
              <a:ext uri="{FF2B5EF4-FFF2-40B4-BE49-F238E27FC236}">
                <a16:creationId xmlns:a16="http://schemas.microsoft.com/office/drawing/2014/main" id="{4EB7E5B1-7493-4BE3-9CB4-4CB6FC5B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>
            <a:off x="1220421" y="-124651"/>
            <a:ext cx="9929958" cy="5701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9F79F-B01D-44AD-B127-DEFEB52AF34A}"/>
              </a:ext>
            </a:extLst>
          </p:cNvPr>
          <p:cNvSpPr txBox="1"/>
          <p:nvPr/>
        </p:nvSpPr>
        <p:spPr>
          <a:xfrm>
            <a:off x="1677725" y="95415"/>
            <a:ext cx="2120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Coughing/</a:t>
            </a:r>
          </a:p>
          <a:p>
            <a:r>
              <a:rPr lang="en-CA" sz="2800" dirty="0">
                <a:latin typeface="GothamMedium" pitchFamily="50" charset="0"/>
              </a:rPr>
              <a:t>Sneezing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BDB75-3207-4A8D-A6E3-E4B7DCC1E2CB}"/>
              </a:ext>
            </a:extLst>
          </p:cNvPr>
          <p:cNvSpPr txBox="1"/>
          <p:nvPr/>
        </p:nvSpPr>
        <p:spPr>
          <a:xfrm>
            <a:off x="4279121" y="15092"/>
            <a:ext cx="1808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Singing/</a:t>
            </a:r>
          </a:p>
          <a:p>
            <a:r>
              <a:rPr lang="en-CA" sz="2800" dirty="0">
                <a:latin typeface="GothamMedium" pitchFamily="50" charset="0"/>
              </a:rPr>
              <a:t>Shouting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8F5FA-89DE-4E8D-960F-52C09956ECBD}"/>
              </a:ext>
            </a:extLst>
          </p:cNvPr>
          <p:cNvSpPr txBox="1"/>
          <p:nvPr/>
        </p:nvSpPr>
        <p:spPr>
          <a:xfrm>
            <a:off x="6915405" y="445979"/>
            <a:ext cx="14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Talking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D9602-AA38-41B8-8A94-C68C17B80F94}"/>
              </a:ext>
            </a:extLst>
          </p:cNvPr>
          <p:cNvSpPr txBox="1"/>
          <p:nvPr/>
        </p:nvSpPr>
        <p:spPr>
          <a:xfrm>
            <a:off x="9381634" y="445979"/>
            <a:ext cx="19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Breathing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59322-6BCE-484E-9191-7030BE0657D9}"/>
              </a:ext>
            </a:extLst>
          </p:cNvPr>
          <p:cNvSpPr txBox="1"/>
          <p:nvPr/>
        </p:nvSpPr>
        <p:spPr>
          <a:xfrm>
            <a:off x="3060739" y="5378436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5 – 15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389F6-F3C3-4ECA-8B15-664675803D11}"/>
              </a:ext>
            </a:extLst>
          </p:cNvPr>
          <p:cNvSpPr txBox="1"/>
          <p:nvPr/>
        </p:nvSpPr>
        <p:spPr>
          <a:xfrm>
            <a:off x="7060940" y="5378436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45 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53D62-933D-499F-BE7D-4AF1A6E3DE5B}"/>
              </a:ext>
            </a:extLst>
          </p:cNvPr>
          <p:cNvSpPr txBox="1"/>
          <p:nvPr/>
        </p:nvSpPr>
        <p:spPr>
          <a:xfrm>
            <a:off x="9462352" y="5386387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45 min+</a:t>
            </a:r>
          </a:p>
        </p:txBody>
      </p:sp>
    </p:spTree>
    <p:extLst>
      <p:ext uri="{BB962C8B-B14F-4D97-AF65-F5344CB8AC3E}">
        <p14:creationId xmlns:p14="http://schemas.microsoft.com/office/powerpoint/2010/main" val="2166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wdish lab colours">
      <a:dk1>
        <a:sysClr val="windowText" lastClr="000000"/>
      </a:dk1>
      <a:lt1>
        <a:sysClr val="window" lastClr="FFFFFF"/>
      </a:lt1>
      <a:dk2>
        <a:srgbClr val="3F1957"/>
      </a:dk2>
      <a:lt2>
        <a:srgbClr val="E7E6E6"/>
      </a:lt2>
      <a:accent1>
        <a:srgbClr val="642982"/>
      </a:accent1>
      <a:accent2>
        <a:srgbClr val="6771B5"/>
      </a:accent2>
      <a:accent3>
        <a:srgbClr val="DEDEDE"/>
      </a:accent3>
      <a:accent4>
        <a:srgbClr val="B47EBB"/>
      </a:accent4>
      <a:accent5>
        <a:srgbClr val="3F1957"/>
      </a:accent5>
      <a:accent6>
        <a:srgbClr val="89378A"/>
      </a:accent6>
      <a:hlink>
        <a:srgbClr val="00206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862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Gotham Book</vt:lpstr>
      <vt:lpstr>Gotham Condensed Light</vt:lpstr>
      <vt:lpstr>Gotham Light</vt:lpstr>
      <vt:lpstr>GothamBold</vt:lpstr>
      <vt:lpstr>GothamBook</vt:lpstr>
      <vt:lpstr>GothamMedium</vt:lpstr>
      <vt:lpstr>Showcard Gothic</vt:lpstr>
      <vt:lpstr>Office Theme</vt:lpstr>
      <vt:lpstr>COVID-19/SARS-CoV-2 &amp; back to school</vt:lpstr>
      <vt:lpstr>Can schools open safely?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– adults vs kids</vt:lpstr>
      <vt:lpstr>PowerPoint Presentation</vt:lpstr>
      <vt:lpstr>Why do children spread less?</vt:lpstr>
      <vt:lpstr>Beware the Second Wave!</vt:lpstr>
      <vt:lpstr>PowerPoint Presentation</vt:lpstr>
      <vt:lpstr>Australian cold &amp; flu season</vt:lpstr>
      <vt:lpstr>Australian cold &amp; flu season</vt:lpstr>
      <vt:lpstr>Australian cold &amp; flu season</vt:lpstr>
      <vt:lpstr>PowerPoint Presentation</vt:lpstr>
      <vt:lpstr>Priority #1 – keep symptomatic kids out of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&amp; back to school</dc:title>
  <dc:creator>Bowdish, Dawn</dc:creator>
  <cp:lastModifiedBy>Bowdish, Dawn</cp:lastModifiedBy>
  <cp:revision>39</cp:revision>
  <dcterms:created xsi:type="dcterms:W3CDTF">2020-09-01T00:41:43Z</dcterms:created>
  <dcterms:modified xsi:type="dcterms:W3CDTF">2020-09-06T01:18:02Z</dcterms:modified>
</cp:coreProperties>
</file>